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1" r:id="rId3"/>
    <p:sldId id="262" r:id="rId4"/>
    <p:sldId id="258" r:id="rId5"/>
    <p:sldId id="257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19139-3B4F-4AFA-835A-B66FA1CE7095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70B806-E751-4E56-A14C-5BE2BF8123A3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altLang="en-US" dirty="0"/>
            <a:t>조이스틱</a:t>
          </a:r>
          <a:r>
            <a:rPr lang="en-US" altLang="ko-KR" dirty="0"/>
            <a:t>, </a:t>
          </a:r>
          <a:r>
            <a:rPr lang="ko-KR" altLang="en-US" dirty="0"/>
            <a:t>가속도 센서</a:t>
          </a:r>
          <a:r>
            <a:rPr lang="en-US" altLang="ko-KR" dirty="0"/>
            <a:t>, </a:t>
          </a:r>
          <a:r>
            <a:rPr lang="ko-KR" altLang="en-US" dirty="0" err="1"/>
            <a:t>빛감지</a:t>
          </a:r>
          <a:r>
            <a:rPr lang="ko-KR" altLang="en-US" dirty="0"/>
            <a:t> 센서 까지 확인 작업 예정</a:t>
          </a:r>
          <a:endParaRPr lang="en-US" dirty="0"/>
        </a:p>
      </dgm:t>
    </dgm:pt>
    <dgm:pt modelId="{FCB1B3F2-AB72-4987-AC32-F4D178547A7B}" type="parTrans" cxnId="{3359F43A-673D-4205-A4B6-3EBB57B919EE}">
      <dgm:prSet/>
      <dgm:spPr/>
      <dgm:t>
        <a:bodyPr/>
        <a:lstStyle/>
        <a:p>
          <a:endParaRPr lang="en-US"/>
        </a:p>
      </dgm:t>
    </dgm:pt>
    <dgm:pt modelId="{2F236BC9-D418-4627-85CD-26E825AF2376}" type="sibTrans" cxnId="{3359F43A-673D-4205-A4B6-3EBB57B919EE}">
      <dgm:prSet/>
      <dgm:spPr/>
      <dgm:t>
        <a:bodyPr/>
        <a:lstStyle/>
        <a:p>
          <a:endParaRPr lang="en-US"/>
        </a:p>
      </dgm:t>
    </dgm:pt>
    <dgm:pt modelId="{E222A0F1-FAB7-4083-9213-9BCA18BE14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/>
            <a:t>3d modeling </a:t>
          </a:r>
          <a:r>
            <a:rPr lang="ko-KR" altLang="en-US" dirty="0"/>
            <a:t>으로 하우징 제작 </a:t>
          </a:r>
          <a:r>
            <a:rPr lang="en-US" altLang="ko-KR" dirty="0"/>
            <a:t>– 3d printer </a:t>
          </a:r>
          <a:r>
            <a:rPr lang="ko-KR" altLang="en-US" dirty="0"/>
            <a:t>사용 예정</a:t>
          </a:r>
          <a:endParaRPr lang="en-US" dirty="0"/>
        </a:p>
      </dgm:t>
    </dgm:pt>
    <dgm:pt modelId="{FB07EDF4-EB92-4089-AD00-F4C821003A4A}" type="parTrans" cxnId="{212145E2-3627-4119-8C56-2FA314551F6A}">
      <dgm:prSet/>
      <dgm:spPr/>
      <dgm:t>
        <a:bodyPr/>
        <a:lstStyle/>
        <a:p>
          <a:endParaRPr lang="en-US"/>
        </a:p>
      </dgm:t>
    </dgm:pt>
    <dgm:pt modelId="{039CD81A-AECB-4335-A7A4-09EA7395450D}" type="sibTrans" cxnId="{212145E2-3627-4119-8C56-2FA314551F6A}">
      <dgm:prSet/>
      <dgm:spPr/>
      <dgm:t>
        <a:bodyPr/>
        <a:lstStyle/>
        <a:p>
          <a:endParaRPr lang="en-US"/>
        </a:p>
      </dgm:t>
    </dgm:pt>
    <dgm:pt modelId="{9CC5BAB4-6380-4FCE-89D8-0F886C8D85B7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altLang="en-US" dirty="0"/>
            <a:t>지금 까지 </a:t>
          </a:r>
          <a:r>
            <a:rPr lang="ko-KR" altLang="en-US" dirty="0" err="1"/>
            <a:t>한것들</a:t>
          </a:r>
          <a:r>
            <a:rPr lang="ko-KR" altLang="en-US" dirty="0"/>
            <a:t> 문서화 및 회로도</a:t>
          </a:r>
          <a:r>
            <a:rPr lang="en-US" altLang="ko-KR" dirty="0"/>
            <a:t>, </a:t>
          </a:r>
          <a:r>
            <a:rPr lang="ko-KR" altLang="en-US" dirty="0"/>
            <a:t>코드 정리 작업</a:t>
          </a:r>
          <a:endParaRPr lang="en-US" dirty="0"/>
        </a:p>
      </dgm:t>
    </dgm:pt>
    <dgm:pt modelId="{F76F06C0-1EF0-4607-9811-620F5B93A5C8}" type="parTrans" cxnId="{7D34F67E-198C-4506-AC06-A482E7CF9735}">
      <dgm:prSet/>
      <dgm:spPr/>
      <dgm:t>
        <a:bodyPr/>
        <a:lstStyle/>
        <a:p>
          <a:endParaRPr lang="en-US"/>
        </a:p>
      </dgm:t>
    </dgm:pt>
    <dgm:pt modelId="{BCDC20D9-103C-43EF-85BE-9AFFF3A6E643}" type="sibTrans" cxnId="{7D34F67E-198C-4506-AC06-A482E7CF9735}">
      <dgm:prSet/>
      <dgm:spPr/>
      <dgm:t>
        <a:bodyPr/>
        <a:lstStyle/>
        <a:p>
          <a:endParaRPr lang="en-US"/>
        </a:p>
      </dgm:t>
    </dgm:pt>
    <dgm:pt modelId="{996B9C32-858E-46DA-943E-9B3F73A78CC4}" type="pres">
      <dgm:prSet presAssocID="{C7019139-3B4F-4AFA-835A-B66FA1CE7095}" presName="root" presStyleCnt="0">
        <dgm:presLayoutVars>
          <dgm:dir/>
          <dgm:resizeHandles val="exact"/>
        </dgm:presLayoutVars>
      </dgm:prSet>
      <dgm:spPr/>
    </dgm:pt>
    <dgm:pt modelId="{B0391544-5C72-40BB-9D86-954538B2059A}" type="pres">
      <dgm:prSet presAssocID="{F270B806-E751-4E56-A14C-5BE2BF8123A3}" presName="compNode" presStyleCnt="0"/>
      <dgm:spPr/>
    </dgm:pt>
    <dgm:pt modelId="{C93193D1-CBD5-4039-AEA1-5970D2F25E11}" type="pres">
      <dgm:prSet presAssocID="{F270B806-E751-4E56-A14C-5BE2BF8123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8B2D68A8-4D11-4876-B5B3-D19663F9524B}" type="pres">
      <dgm:prSet presAssocID="{F270B806-E751-4E56-A14C-5BE2BF8123A3}" presName="spaceRect" presStyleCnt="0"/>
      <dgm:spPr/>
    </dgm:pt>
    <dgm:pt modelId="{EABC7EB2-05EA-4CB0-957F-5DC4FF65077F}" type="pres">
      <dgm:prSet presAssocID="{F270B806-E751-4E56-A14C-5BE2BF8123A3}" presName="textRect" presStyleLbl="revTx" presStyleIdx="0" presStyleCnt="3">
        <dgm:presLayoutVars>
          <dgm:chMax val="1"/>
          <dgm:chPref val="1"/>
        </dgm:presLayoutVars>
      </dgm:prSet>
      <dgm:spPr/>
    </dgm:pt>
    <dgm:pt modelId="{53D98654-5F45-48BE-A80E-F6F9F91131B9}" type="pres">
      <dgm:prSet presAssocID="{2F236BC9-D418-4627-85CD-26E825AF2376}" presName="sibTrans" presStyleCnt="0"/>
      <dgm:spPr/>
    </dgm:pt>
    <dgm:pt modelId="{40534864-9A4D-4F4F-9745-FC651B270A9E}" type="pres">
      <dgm:prSet presAssocID="{E222A0F1-FAB7-4083-9213-9BCA18BE14C1}" presName="compNode" presStyleCnt="0"/>
      <dgm:spPr/>
    </dgm:pt>
    <dgm:pt modelId="{33980060-3E83-4A4D-A2BE-B8BDAC1D25D9}" type="pres">
      <dgm:prSet presAssocID="{E222A0F1-FAB7-4083-9213-9BCA18BE14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과녁"/>
        </a:ext>
      </dgm:extLst>
    </dgm:pt>
    <dgm:pt modelId="{DC46F7FB-DA60-4FF2-A660-C3ADE9E43814}" type="pres">
      <dgm:prSet presAssocID="{E222A0F1-FAB7-4083-9213-9BCA18BE14C1}" presName="spaceRect" presStyleCnt="0"/>
      <dgm:spPr/>
    </dgm:pt>
    <dgm:pt modelId="{27CB55EA-8E45-49CA-89C7-EA4E200F9638}" type="pres">
      <dgm:prSet presAssocID="{E222A0F1-FAB7-4083-9213-9BCA18BE14C1}" presName="textRect" presStyleLbl="revTx" presStyleIdx="1" presStyleCnt="3">
        <dgm:presLayoutVars>
          <dgm:chMax val="1"/>
          <dgm:chPref val="1"/>
        </dgm:presLayoutVars>
      </dgm:prSet>
      <dgm:spPr/>
    </dgm:pt>
    <dgm:pt modelId="{36849400-D6FD-4056-8D0F-4111B50685C7}" type="pres">
      <dgm:prSet presAssocID="{039CD81A-AECB-4335-A7A4-09EA7395450D}" presName="sibTrans" presStyleCnt="0"/>
      <dgm:spPr/>
    </dgm:pt>
    <dgm:pt modelId="{BF14C638-B62C-48FC-A78C-70A2B4E4C801}" type="pres">
      <dgm:prSet presAssocID="{9CC5BAB4-6380-4FCE-89D8-0F886C8D85B7}" presName="compNode" presStyleCnt="0"/>
      <dgm:spPr/>
    </dgm:pt>
    <dgm:pt modelId="{9A1265F1-42DD-4B4D-803A-CAA8B44045F1}" type="pres">
      <dgm:prSet presAssocID="{9CC5BAB4-6380-4FCE-89D8-0F886C8D85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자막"/>
        </a:ext>
      </dgm:extLst>
    </dgm:pt>
    <dgm:pt modelId="{C87C6C88-7C9F-4588-AEE9-140C2211CDD0}" type="pres">
      <dgm:prSet presAssocID="{9CC5BAB4-6380-4FCE-89D8-0F886C8D85B7}" presName="spaceRect" presStyleCnt="0"/>
      <dgm:spPr/>
    </dgm:pt>
    <dgm:pt modelId="{5DB86F91-B1CE-4278-A0EC-C822E1DF1945}" type="pres">
      <dgm:prSet presAssocID="{9CC5BAB4-6380-4FCE-89D8-0F886C8D85B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5E4E0F-EAAF-4D0F-B327-66128CD2C382}" type="presOf" srcId="{C7019139-3B4F-4AFA-835A-B66FA1CE7095}" destId="{996B9C32-858E-46DA-943E-9B3F73A78CC4}" srcOrd="0" destOrd="0" presId="urn:microsoft.com/office/officeart/2018/2/layout/IconLabelList"/>
    <dgm:cxn modelId="{3359F43A-673D-4205-A4B6-3EBB57B919EE}" srcId="{C7019139-3B4F-4AFA-835A-B66FA1CE7095}" destId="{F270B806-E751-4E56-A14C-5BE2BF8123A3}" srcOrd="0" destOrd="0" parTransId="{FCB1B3F2-AB72-4987-AC32-F4D178547A7B}" sibTransId="{2F236BC9-D418-4627-85CD-26E825AF2376}"/>
    <dgm:cxn modelId="{7D34F67E-198C-4506-AC06-A482E7CF9735}" srcId="{C7019139-3B4F-4AFA-835A-B66FA1CE7095}" destId="{9CC5BAB4-6380-4FCE-89D8-0F886C8D85B7}" srcOrd="2" destOrd="0" parTransId="{F76F06C0-1EF0-4607-9811-620F5B93A5C8}" sibTransId="{BCDC20D9-103C-43EF-85BE-9AFFF3A6E643}"/>
    <dgm:cxn modelId="{C0FCA587-68FF-4514-8391-42102FA2F655}" type="presOf" srcId="{F270B806-E751-4E56-A14C-5BE2BF8123A3}" destId="{EABC7EB2-05EA-4CB0-957F-5DC4FF65077F}" srcOrd="0" destOrd="0" presId="urn:microsoft.com/office/officeart/2018/2/layout/IconLabelList"/>
    <dgm:cxn modelId="{212145E2-3627-4119-8C56-2FA314551F6A}" srcId="{C7019139-3B4F-4AFA-835A-B66FA1CE7095}" destId="{E222A0F1-FAB7-4083-9213-9BCA18BE14C1}" srcOrd="1" destOrd="0" parTransId="{FB07EDF4-EB92-4089-AD00-F4C821003A4A}" sibTransId="{039CD81A-AECB-4335-A7A4-09EA7395450D}"/>
    <dgm:cxn modelId="{2022BAF0-1B49-40C8-A7BB-0A250189684B}" type="presOf" srcId="{E222A0F1-FAB7-4083-9213-9BCA18BE14C1}" destId="{27CB55EA-8E45-49CA-89C7-EA4E200F9638}" srcOrd="0" destOrd="0" presId="urn:microsoft.com/office/officeart/2018/2/layout/IconLabelList"/>
    <dgm:cxn modelId="{1BC5D7FE-8CC9-4C87-A582-B013D6E3F0F2}" type="presOf" srcId="{9CC5BAB4-6380-4FCE-89D8-0F886C8D85B7}" destId="{5DB86F91-B1CE-4278-A0EC-C822E1DF1945}" srcOrd="0" destOrd="0" presId="urn:microsoft.com/office/officeart/2018/2/layout/IconLabelList"/>
    <dgm:cxn modelId="{2996AADF-6484-4D42-9F68-CB78F6BFF882}" type="presParOf" srcId="{996B9C32-858E-46DA-943E-9B3F73A78CC4}" destId="{B0391544-5C72-40BB-9D86-954538B2059A}" srcOrd="0" destOrd="0" presId="urn:microsoft.com/office/officeart/2018/2/layout/IconLabelList"/>
    <dgm:cxn modelId="{230D950E-5AC7-4183-B149-764E86340043}" type="presParOf" srcId="{B0391544-5C72-40BB-9D86-954538B2059A}" destId="{C93193D1-CBD5-4039-AEA1-5970D2F25E11}" srcOrd="0" destOrd="0" presId="urn:microsoft.com/office/officeart/2018/2/layout/IconLabelList"/>
    <dgm:cxn modelId="{04E3BFAB-0B9E-4327-AC7E-2C3DA38C51FB}" type="presParOf" srcId="{B0391544-5C72-40BB-9D86-954538B2059A}" destId="{8B2D68A8-4D11-4876-B5B3-D19663F9524B}" srcOrd="1" destOrd="0" presId="urn:microsoft.com/office/officeart/2018/2/layout/IconLabelList"/>
    <dgm:cxn modelId="{520FD0B6-8124-4D8F-A6C3-83335EAACB7A}" type="presParOf" srcId="{B0391544-5C72-40BB-9D86-954538B2059A}" destId="{EABC7EB2-05EA-4CB0-957F-5DC4FF65077F}" srcOrd="2" destOrd="0" presId="urn:microsoft.com/office/officeart/2018/2/layout/IconLabelList"/>
    <dgm:cxn modelId="{2BE358EE-504D-4665-AA20-EF8D77457B3C}" type="presParOf" srcId="{996B9C32-858E-46DA-943E-9B3F73A78CC4}" destId="{53D98654-5F45-48BE-A80E-F6F9F91131B9}" srcOrd="1" destOrd="0" presId="urn:microsoft.com/office/officeart/2018/2/layout/IconLabelList"/>
    <dgm:cxn modelId="{0623C597-9587-4AD1-AB34-8C03B0070804}" type="presParOf" srcId="{996B9C32-858E-46DA-943E-9B3F73A78CC4}" destId="{40534864-9A4D-4F4F-9745-FC651B270A9E}" srcOrd="2" destOrd="0" presId="urn:microsoft.com/office/officeart/2018/2/layout/IconLabelList"/>
    <dgm:cxn modelId="{91F520B9-6AE8-44E0-9F23-B88A98C6CE3F}" type="presParOf" srcId="{40534864-9A4D-4F4F-9745-FC651B270A9E}" destId="{33980060-3E83-4A4D-A2BE-B8BDAC1D25D9}" srcOrd="0" destOrd="0" presId="urn:microsoft.com/office/officeart/2018/2/layout/IconLabelList"/>
    <dgm:cxn modelId="{9EFF4532-7BB8-4B0B-A824-15AD433F73CB}" type="presParOf" srcId="{40534864-9A4D-4F4F-9745-FC651B270A9E}" destId="{DC46F7FB-DA60-4FF2-A660-C3ADE9E43814}" srcOrd="1" destOrd="0" presId="urn:microsoft.com/office/officeart/2018/2/layout/IconLabelList"/>
    <dgm:cxn modelId="{E0056BE4-3BB1-42B4-837C-92CD8A1ABAD0}" type="presParOf" srcId="{40534864-9A4D-4F4F-9745-FC651B270A9E}" destId="{27CB55EA-8E45-49CA-89C7-EA4E200F9638}" srcOrd="2" destOrd="0" presId="urn:microsoft.com/office/officeart/2018/2/layout/IconLabelList"/>
    <dgm:cxn modelId="{6DC1E421-AD9D-4505-A535-C9D2DDF25360}" type="presParOf" srcId="{996B9C32-858E-46DA-943E-9B3F73A78CC4}" destId="{36849400-D6FD-4056-8D0F-4111B50685C7}" srcOrd="3" destOrd="0" presId="urn:microsoft.com/office/officeart/2018/2/layout/IconLabelList"/>
    <dgm:cxn modelId="{3C63D785-BE74-4EDC-90E9-1428F3AAA68B}" type="presParOf" srcId="{996B9C32-858E-46DA-943E-9B3F73A78CC4}" destId="{BF14C638-B62C-48FC-A78C-70A2B4E4C801}" srcOrd="4" destOrd="0" presId="urn:microsoft.com/office/officeart/2018/2/layout/IconLabelList"/>
    <dgm:cxn modelId="{FC344534-552D-4491-9262-8D4F37F9135F}" type="presParOf" srcId="{BF14C638-B62C-48FC-A78C-70A2B4E4C801}" destId="{9A1265F1-42DD-4B4D-803A-CAA8B44045F1}" srcOrd="0" destOrd="0" presId="urn:microsoft.com/office/officeart/2018/2/layout/IconLabelList"/>
    <dgm:cxn modelId="{F8A4DB52-3A8E-41D2-B05B-D533D9E00BFB}" type="presParOf" srcId="{BF14C638-B62C-48FC-A78C-70A2B4E4C801}" destId="{C87C6C88-7C9F-4588-AEE9-140C2211CDD0}" srcOrd="1" destOrd="0" presId="urn:microsoft.com/office/officeart/2018/2/layout/IconLabelList"/>
    <dgm:cxn modelId="{E0FF836B-2C30-485B-9429-53D68B34385D}" type="presParOf" srcId="{BF14C638-B62C-48FC-A78C-70A2B4E4C801}" destId="{5DB86F91-B1CE-4278-A0EC-C822E1DF19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193D1-CBD5-4039-AEA1-5970D2F25E11}">
      <dsp:nvSpPr>
        <dsp:cNvPr id="0" name=""/>
        <dsp:cNvSpPr/>
      </dsp:nvSpPr>
      <dsp:spPr>
        <a:xfrm>
          <a:off x="750914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C7EB2-05EA-4CB0-957F-5DC4FF65077F}">
      <dsp:nvSpPr>
        <dsp:cNvPr id="0" name=""/>
        <dsp:cNvSpPr/>
      </dsp:nvSpPr>
      <dsp:spPr>
        <a:xfrm>
          <a:off x="90151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조이스틱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가속도 센서</a:t>
          </a:r>
          <a:r>
            <a:rPr lang="en-US" altLang="ko-KR" sz="1300" kern="1200" dirty="0"/>
            <a:t>, </a:t>
          </a:r>
          <a:r>
            <a:rPr lang="ko-KR" altLang="en-US" sz="1300" kern="1200" dirty="0" err="1"/>
            <a:t>빛감지</a:t>
          </a:r>
          <a:r>
            <a:rPr lang="ko-KR" altLang="en-US" sz="1300" kern="1200" dirty="0"/>
            <a:t> 센서 까지 확인 작업 예정</a:t>
          </a:r>
          <a:endParaRPr lang="en-US" sz="1300" kern="1200" dirty="0"/>
        </a:p>
      </dsp:txBody>
      <dsp:txXfrm>
        <a:off x="90151" y="2602589"/>
        <a:ext cx="2402775" cy="720000"/>
      </dsp:txXfrm>
    </dsp:sp>
    <dsp:sp modelId="{33980060-3E83-4A4D-A2BE-B8BDAC1D25D9}">
      <dsp:nvSpPr>
        <dsp:cNvPr id="0" name=""/>
        <dsp:cNvSpPr/>
      </dsp:nvSpPr>
      <dsp:spPr>
        <a:xfrm>
          <a:off x="3574175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B55EA-8E45-49CA-89C7-EA4E200F9638}">
      <dsp:nvSpPr>
        <dsp:cNvPr id="0" name=""/>
        <dsp:cNvSpPr/>
      </dsp:nvSpPr>
      <dsp:spPr>
        <a:xfrm>
          <a:off x="2913412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3d modeling </a:t>
          </a:r>
          <a:r>
            <a:rPr lang="ko-KR" altLang="en-US" sz="1300" kern="1200" dirty="0"/>
            <a:t>으로 하우징 제작 </a:t>
          </a:r>
          <a:r>
            <a:rPr lang="en-US" altLang="ko-KR" sz="1300" kern="1200" dirty="0"/>
            <a:t>– 3d printer </a:t>
          </a:r>
          <a:r>
            <a:rPr lang="ko-KR" altLang="en-US" sz="1300" kern="1200" dirty="0"/>
            <a:t>사용 예정</a:t>
          </a:r>
          <a:endParaRPr lang="en-US" sz="1300" kern="1200" dirty="0"/>
        </a:p>
      </dsp:txBody>
      <dsp:txXfrm>
        <a:off x="2913412" y="2602589"/>
        <a:ext cx="2402775" cy="720000"/>
      </dsp:txXfrm>
    </dsp:sp>
    <dsp:sp modelId="{9A1265F1-42DD-4B4D-803A-CAA8B44045F1}">
      <dsp:nvSpPr>
        <dsp:cNvPr id="0" name=""/>
        <dsp:cNvSpPr/>
      </dsp:nvSpPr>
      <dsp:spPr>
        <a:xfrm>
          <a:off x="6397436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55000" cap="flat" cmpd="thickThin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86F91-B1CE-4278-A0EC-C822E1DF1945}">
      <dsp:nvSpPr>
        <dsp:cNvPr id="0" name=""/>
        <dsp:cNvSpPr/>
      </dsp:nvSpPr>
      <dsp:spPr>
        <a:xfrm>
          <a:off x="5736673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지금 까지 </a:t>
          </a:r>
          <a:r>
            <a:rPr lang="ko-KR" altLang="en-US" sz="1300" kern="1200" dirty="0" err="1"/>
            <a:t>한것들</a:t>
          </a:r>
          <a:r>
            <a:rPr lang="ko-KR" altLang="en-US" sz="1300" kern="1200" dirty="0"/>
            <a:t> 문서화 및 회로도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코드 정리 작업</a:t>
          </a:r>
          <a:endParaRPr lang="en-US" sz="1300" kern="1200" dirty="0"/>
        </a:p>
      </dsp:txBody>
      <dsp:txXfrm>
        <a:off x="5736673" y="2602589"/>
        <a:ext cx="24027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30T06:05:47.4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710 101,'-6'-1,"1"0,-1-1,1 0,-1 0,1 0,0 0,0-1,0 0,1 0,-3-1,-28-16,26 17,-17-8,-1 2,1 1,-2 1,1 1,-1 1,1 2,-4 1,-3 1,-27 0,-37 6,92-5,0 2,1-1,-1 1,0 0,1 0,0 0,-1 1,1 0,0 0,0 0,1 1,-1 0,1 0,0 0,0 0,0 0,0 1,1 0,-1 0,1 0,1 0,-1 0,1 1,-9 19,1 1,2 0,0 0,0 14,-2 2,0-7,2-1,2 1,-2 31,7-55,1 0,0-1,1 1,0 0,1-1,0 1,0-1,1 0,1 0,0 0,0 0,1 0,0-1,0 0,1 0,60 81,58 74,-121-159,1-1,0-1,1 1,-1 0,0-1,1 0,0 0,0 0,0-1,0 0,0 0,0 0,1 0,-1-1,13 2,-1 0,1-1,13-1,-13-1,0 1,0 1,12 3,-13 0,0-1,1-1,-1 0,1-2,0 0,0-1,0 0,0-2,-1 0,1-1,-1-1,1 0,-1-1,0-1,-1-1,1 0,-2-1,10-7,-3 2,-17 12,-1-1,0 0,1-1,-1 1,0-1,0 0,-1 0,1 0,0 0,-1-1,0 1,0-1,0 0,0 0,-1 0,1 0,-1-1,0 1,-1-1,1 1,-1-1,1 1,-1-3,3-38,-1-1,-3 0,-4-34,0-25,5 81,-2 0,-1-1,-1 1,-1 0,-3-10,5 25,-1 1,-1 0,1 0,-1 0,0 0,-1 0,0 1,0 0,0 0,-1 0,0 1,-1 0,1 0,-1 0,0 1,-5-3,-46-30,44 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30T06:06:07.3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51,'1'3,"0"0,0 0,0-1,1 1,-1 0,1-1,0 1,0-1,0 1,0-1,0 0,2 2,5 6,152 177,-155-179,0-1,0-1,1 1,0-1,0 0,0 0,1-1,0 0,0 0,5 2,-9-6,0 1,1-1,-1 0,0 0,1 0,-1-1,1 1,-1-1,1 0,-1 0,1-1,-1 1,0-1,1 0,-1 0,0-1,1 1,-1-1,0 0,0 0,0 0,2-3,23-18,-1-1,-2-1,0-2,-2 0,4-9,43-46,-11 18,-32 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30T06:06:13.9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8T09:16:18.3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1449 2068,'-67'-2,"-1"-2,-34-9,24 2,39 8,0-3,1-1,0-2,0-1,-17-9,1-7,1-3,2-1,-20-18,41 28,13 7,0-1,1-1,1 0,1-1,0 0,-2-5,-21-25,-135-153,129 145,-10-22,-29-36,67 92,0 0,1-2,1 1,1-2,1 0,1 0,1-1,1 0,2 0,0-1,1 0,1 0,2 0,1 0,0-13,3 28,-1-1,2 1,-1-1,1 1,1 0,0 0,0 0,1 0,0 1,1 0,0 0,0 0,2 0,16-18,1 2,2 0,9-6,-10 10,-2-1,0-1,13-17,0-7,1 1,3 2,17-13,41-43,-73 72,0 1,2 1,1 1,1 1,17-9,-34 26,-1 2,1 0,0 0,0 1,0 1,0 0,1 1,-1 0,7 1,30-1,48 6,-31-1,14-2,72 3,-145-3,1 1,-1 0,0 0,0 1,-1 0,1 1,-1-1,1 1,-1 1,0-1,3 4,15 12,-1 2,8 9,6 6,-20-21,20 19,30 34,-54-53,-2 0,0 1,0 1,-2 0,0 0,2 9,21 43,3-2,7 5,46 85,-79-135,-1 0,-1 1,-1 0,0 1,-3 0,0-1,1 24,-2 35,-7 62,0-31,4-98,1 9,-1-1,-1 1,-1-1,-2 0,0 1,-1-1,-2-1,0 1,-3 4,-8 12,-1-1,-2-1,-2 0,-27 33,40-59,0 1,-1-1,-1-1,0 0,-1 0,0-1,-1-1,0-1,0 1,0-2,-1 0,-1-1,1-1,-15 4,-23 3,20-4,-1-1,1-2,-12 0,19-5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30T06:05:51.2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1,'1248'0,"-1216"0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30T06:05:53.8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0,'0'2,"1"0,-1-1,1 1,0 0,-1-1,1 1,0-1,0 1,0-1,0 1,0-1,1 0,-1 1,0-1,1 0,-1 0,1 0,0 0,33 21,-26-17,33 17,-20-11,-1 0,-1 1,6 5,-22-13,1 0,0 0,-1 0,0 0,0 1,0-1,0 1,-1 0,0 0,0 0,0 1,-1-1,1 1,-1 0,-1 0,0-2,0 1,-1 0,0 0,0-1,-1 1,1 0,-1-1,0 1,0 0,-1-1,1 1,-1-1,0 0,0 0,-1 1,1-1,-1-1,0 1,0 0,0-1,0 1,-1-1,1 0,-1 0,0 0,-2 0,-14 11,-2-1,1-1,-2-1,-11 3,25-9,-58 24,38-14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30T06:05:56.0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1606 3,'-224'-2,"-242"5,322 13,81-7,-62-1,42-7,-193-4,77-28,173 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30T06:05:58.1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256 0,'-32'20,"0"1,1 1,2 2,0 1,-23 27,25-26,25-24,0 0,0 0,0 0,0 0,1 0,-1 0,1 0,-1 0,1 1,0-1,0 1,0-1,0 1,0-1,1 1,-1 0,1-1,0 1,0 0,0-1,0 1,0 1,1 0,0 0,1 0,0 0,-1 0,1-1,0 1,1 0,-1-1,1 1,-1-1,1 0,0 0,1 1,12 9,1-1,0 0,1-1,0 0,7 1,6 4,0 1,-1 2,0 1,-2 1,0 1,20 23,-27-24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30T06:06:01.0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230 2633,'-2'-25,"-1"1,-1-1,-2 1,0 1,-5-12,-7-27,1 2,-4 2,-21-44,10 27,-1-16,25 65,1-1,1 0,1-1,1 1,1-14,3 21,-2-40,5-41,-1 82,0 0,2 0,0 0,1 1,0-1,2 1,3-5,0-3,-1 0,-2-1,0 0,-2 0,-1-4,3-6,2-38,-4-1,-2 0,-7-59,1-3,3-648,0 756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30T06:06:01.7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463 0,'-6'0,"-6"6,-14 6,-1 8,-7 11,-4 11,0 4,-5-1,0-2,1-3,2-8,9-4,-2-2,4 1,8-5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30T06:06:03.0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1,'11'0,"0"2,-1-1,1 1,-1 1,0 0,1 0,-1 1,-1 0,1 1,5 3,20 13,-1 2,6 7,46 31,-73-54,0 1,0 0,-1 1,-1 0,0 1,0 0,-1 1,0 0,0 1,0 2,3 3,0-4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30T06:06:05.6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 1,'0'2027,"-6"-1968,-1-39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11619CB-20D9-4539-9460-4FA16FD63BC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783B77D-61E3-41AC-9487-D5C7394A43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5.xml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" Type="http://schemas.openxmlformats.org/officeDocument/2006/relationships/image" Target="../media/image19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24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customXml" Target="../ink/ink4.xml"/><Relationship Id="rId24" Type="http://schemas.openxmlformats.org/officeDocument/2006/relationships/image" Target="../media/image30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23.png"/><Relationship Id="rId19" Type="http://schemas.openxmlformats.org/officeDocument/2006/relationships/customXml" Target="../ink/ink8.xml"/><Relationship Id="rId4" Type="http://schemas.openxmlformats.org/officeDocument/2006/relationships/image" Target="../media/image20.png"/><Relationship Id="rId9" Type="http://schemas.openxmlformats.org/officeDocument/2006/relationships/customXml" Target="../ink/ink3.xml"/><Relationship Id="rId14" Type="http://schemas.openxmlformats.org/officeDocument/2006/relationships/image" Target="../media/image25.png"/><Relationship Id="rId2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customXml" Target="../ink/ink1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chosun.com/site/data/html_dir/2019/09/30/2019093000863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ztribune.co.kr/news/articleView.html?idxno=6623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cade.makecod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레트로</a:t>
            </a:r>
            <a:r>
              <a:rPr lang="ko-KR" altLang="en-US" dirty="0"/>
              <a:t> 게임기 만들어보기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인하대학교 소프트웨어융합공학과</a:t>
            </a:r>
            <a:endParaRPr lang="en-US" altLang="ko-KR" dirty="0"/>
          </a:p>
          <a:p>
            <a:r>
              <a:rPr lang="en-US" altLang="ko-KR" dirty="0"/>
              <a:t>12173975 </a:t>
            </a:r>
            <a:r>
              <a:rPr lang="ko-KR" altLang="en-US" dirty="0"/>
              <a:t>엄희찬</a:t>
            </a:r>
          </a:p>
        </p:txBody>
      </p:sp>
    </p:spTree>
    <p:extLst>
      <p:ext uri="{BB962C8B-B14F-4D97-AF65-F5344CB8AC3E}">
        <p14:creationId xmlns:p14="http://schemas.microsoft.com/office/powerpoint/2010/main" val="1327281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2497F3-E838-4894-A610-EA447152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7488832" cy="4505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7C1BEE-5827-497D-A69D-3AD80FC166F5}"/>
              </a:ext>
            </a:extLst>
          </p:cNvPr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</a:rPr>
              <a:t>Sw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379592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1FE7CA-ABED-4B33-AFDB-5CB85CE3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695325"/>
            <a:ext cx="3876675" cy="5467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F22FA-7A95-4A49-AB29-C947A265DE17}"/>
              </a:ext>
            </a:extLst>
          </p:cNvPr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</a:rPr>
              <a:t>Sw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11800-8BCC-4A1B-A637-0DF29E54A6C0}"/>
              </a:ext>
            </a:extLst>
          </p:cNvPr>
          <p:cNvSpPr txBox="1"/>
          <p:nvPr/>
        </p:nvSpPr>
        <p:spPr>
          <a:xfrm>
            <a:off x="5004048" y="1556792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 바구니에 담기 게임</a:t>
            </a:r>
            <a:endParaRPr lang="en-US" altLang="ko-KR" dirty="0"/>
          </a:p>
          <a:p>
            <a:r>
              <a:rPr lang="en-US" altLang="ko-KR" dirty="0"/>
              <a:t>- Joystick</a:t>
            </a:r>
            <a:r>
              <a:rPr lang="ko-KR" altLang="en-US" dirty="0"/>
              <a:t>과 기울기 센서로 </a:t>
            </a:r>
            <a:r>
              <a:rPr lang="en-US" altLang="ko-KR" dirty="0"/>
              <a:t>test </a:t>
            </a:r>
            <a:r>
              <a:rPr lang="ko-KR" altLang="en-US" dirty="0"/>
              <a:t>작업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BD186-19A9-4D63-86E8-336FEC58E367}"/>
              </a:ext>
            </a:extLst>
          </p:cNvPr>
          <p:cNvSpPr txBox="1"/>
          <p:nvPr/>
        </p:nvSpPr>
        <p:spPr>
          <a:xfrm>
            <a:off x="4973690" y="2636912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PCB 11/18(</a:t>
            </a:r>
            <a:r>
              <a:rPr lang="ko-KR" altLang="en-US" dirty="0"/>
              <a:t>월요일</a:t>
            </a:r>
            <a:r>
              <a:rPr lang="en-US" altLang="ko-KR" dirty="0"/>
              <a:t>)</a:t>
            </a:r>
            <a:r>
              <a:rPr lang="ko-KR" altLang="en-US" dirty="0"/>
              <a:t> 발주 예정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부품 </a:t>
            </a:r>
            <a:r>
              <a:rPr lang="ko-KR" altLang="en-US" dirty="0" err="1"/>
              <a:t>납떔</a:t>
            </a:r>
            <a:r>
              <a:rPr lang="ko-KR" altLang="en-US" dirty="0"/>
              <a:t> </a:t>
            </a:r>
            <a:r>
              <a:rPr lang="en-US" altLang="ko-KR" dirty="0"/>
              <a:t>11/22-25</a:t>
            </a:r>
            <a:r>
              <a:rPr lang="ko-KR" altLang="en-US" dirty="0"/>
              <a:t> 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7937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87B6D1-7DE6-4D7B-9002-D561360F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613" y="623604"/>
            <a:ext cx="3396433" cy="4790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712915-7054-4203-B5F2-6619501FD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7" y="674939"/>
            <a:ext cx="5148064" cy="4656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485C5-EE3A-44CE-82F6-A078D1E0DAD8}"/>
              </a:ext>
            </a:extLst>
          </p:cNvPr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</a:rPr>
              <a:t>Sw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Test2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4297D-B2E3-4B19-A7F5-65616D83492B}"/>
              </a:ext>
            </a:extLst>
          </p:cNvPr>
          <p:cNvSpPr txBox="1"/>
          <p:nvPr/>
        </p:nvSpPr>
        <p:spPr>
          <a:xfrm>
            <a:off x="395536" y="5383189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자이로</a:t>
            </a:r>
            <a:r>
              <a:rPr lang="ko-KR" altLang="en-US" dirty="0"/>
              <a:t> 센서로 바구니 이동하기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13B8BA-CE34-4593-BD1E-7B4312C4C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563888" y="623604"/>
            <a:ext cx="852488" cy="645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BFF39-7132-4676-A9B5-2E597340CBC3}"/>
              </a:ext>
            </a:extLst>
          </p:cNvPr>
          <p:cNvSpPr txBox="1"/>
          <p:nvPr/>
        </p:nvSpPr>
        <p:spPr>
          <a:xfrm>
            <a:off x="2123728" y="76151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자이로센서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DC9809D-D2DA-425E-A2BD-EFF69EDA01C4}"/>
                  </a:ext>
                </a:extLst>
              </p14:cNvPr>
              <p14:cNvContentPartPr/>
              <p14:nvPr/>
            </p14:nvContentPartPr>
            <p14:xfrm>
              <a:off x="7094420" y="3030794"/>
              <a:ext cx="327600" cy="3373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DC9809D-D2DA-425E-A2BD-EFF69EDA0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5420" y="3021794"/>
                <a:ext cx="345240" cy="35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00A8D8-8181-49FF-9F12-A72CCC828E7F}"/>
              </a:ext>
            </a:extLst>
          </p:cNvPr>
          <p:cNvGrpSpPr/>
          <p:nvPr/>
        </p:nvGrpSpPr>
        <p:grpSpPr>
          <a:xfrm>
            <a:off x="7569260" y="3136634"/>
            <a:ext cx="496080" cy="154080"/>
            <a:chOff x="7569260" y="3136634"/>
            <a:chExt cx="49608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264B053-A3EE-4D67-97DD-4291D864C122}"/>
                    </a:ext>
                  </a:extLst>
                </p14:cNvPr>
                <p14:cNvContentPartPr/>
                <p14:nvPr/>
              </p14:nvContentPartPr>
              <p14:xfrm>
                <a:off x="7569260" y="3228794"/>
                <a:ext cx="461160" cy="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264B053-A3EE-4D67-97DD-4291D864C1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60620" y="3220154"/>
                  <a:ext cx="47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4449724-5E75-4695-9225-9ACE4EBF0678}"/>
                    </a:ext>
                  </a:extLst>
                </p14:cNvPr>
                <p14:cNvContentPartPr/>
                <p14:nvPr/>
              </p14:nvContentPartPr>
              <p14:xfrm>
                <a:off x="7964540" y="3136634"/>
                <a:ext cx="100800" cy="1540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4449724-5E75-4695-9225-9ACE4EBF06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55540" y="3127634"/>
                  <a:ext cx="11844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A5FFD1-0A91-4F64-934E-24D064333745}"/>
              </a:ext>
            </a:extLst>
          </p:cNvPr>
          <p:cNvGrpSpPr/>
          <p:nvPr/>
        </p:nvGrpSpPr>
        <p:grpSpPr>
          <a:xfrm>
            <a:off x="6389180" y="3124754"/>
            <a:ext cx="648360" cy="198000"/>
            <a:chOff x="6389180" y="3124754"/>
            <a:chExt cx="64836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D35161C-7BF0-4330-A636-B85B8DD8B75C}"/>
                    </a:ext>
                  </a:extLst>
                </p14:cNvPr>
                <p14:cNvContentPartPr/>
                <p14:nvPr/>
              </p14:nvContentPartPr>
              <p14:xfrm>
                <a:off x="6459020" y="3204674"/>
                <a:ext cx="578520" cy="140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D35161C-7BF0-4330-A636-B85B8DD8B7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0020" y="3196034"/>
                  <a:ext cx="596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ECE0035-978B-4B56-A434-4314DC547531}"/>
                    </a:ext>
                  </a:extLst>
                </p14:cNvPr>
                <p14:cNvContentPartPr/>
                <p14:nvPr/>
              </p14:nvContentPartPr>
              <p14:xfrm>
                <a:off x="6389180" y="3124754"/>
                <a:ext cx="140400" cy="1980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ECE0035-978B-4B56-A434-4314DC5475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80540" y="3115754"/>
                  <a:ext cx="15804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6E2049-DAE4-4341-8C3A-4E9191434348}"/>
              </a:ext>
            </a:extLst>
          </p:cNvPr>
          <p:cNvGrpSpPr/>
          <p:nvPr/>
        </p:nvGrpSpPr>
        <p:grpSpPr>
          <a:xfrm>
            <a:off x="7020980" y="1967354"/>
            <a:ext cx="309960" cy="960840"/>
            <a:chOff x="7020980" y="1967354"/>
            <a:chExt cx="30996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8B3EC74-2E1A-4F7B-8AAA-A3AD90B0D13E}"/>
                    </a:ext>
                  </a:extLst>
                </p14:cNvPr>
                <p14:cNvContentPartPr/>
                <p14:nvPr/>
              </p14:nvContentPartPr>
              <p14:xfrm>
                <a:off x="7139780" y="1980314"/>
                <a:ext cx="83160" cy="947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8B3EC74-2E1A-4F7B-8AAA-A3AD90B0D1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30780" y="1971674"/>
                  <a:ext cx="10080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1EC7FFF-CEA9-47B8-A249-F7B5404BE654}"/>
                    </a:ext>
                  </a:extLst>
                </p14:cNvPr>
                <p14:cNvContentPartPr/>
                <p14:nvPr/>
              </p14:nvContentPartPr>
              <p14:xfrm>
                <a:off x="7020980" y="1967354"/>
                <a:ext cx="167040" cy="151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1EC7FFF-CEA9-47B8-A249-F7B5404BE6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11980" y="1958354"/>
                  <a:ext cx="184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94FCF6B-EDD1-42C6-B3B6-AD7671A6371E}"/>
                    </a:ext>
                  </a:extLst>
                </p14:cNvPr>
                <p14:cNvContentPartPr/>
                <p14:nvPr/>
              </p14:nvContentPartPr>
              <p14:xfrm>
                <a:off x="7164260" y="2013434"/>
                <a:ext cx="166680" cy="1116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94FCF6B-EDD1-42C6-B3B6-AD7671A6371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55260" y="2004794"/>
                  <a:ext cx="18432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C1576DE-2648-464C-AC66-7A6E2D211EC2}"/>
              </a:ext>
            </a:extLst>
          </p:cNvPr>
          <p:cNvGrpSpPr/>
          <p:nvPr/>
        </p:nvGrpSpPr>
        <p:grpSpPr>
          <a:xfrm>
            <a:off x="7140860" y="3414194"/>
            <a:ext cx="251280" cy="782280"/>
            <a:chOff x="7140860" y="3414194"/>
            <a:chExt cx="251280" cy="7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C38DEEE-B968-48F7-8596-D1BB7CD1A334}"/>
                    </a:ext>
                  </a:extLst>
                </p14:cNvPr>
                <p14:cNvContentPartPr/>
                <p14:nvPr/>
              </p14:nvContentPartPr>
              <p14:xfrm>
                <a:off x="7252460" y="3414194"/>
                <a:ext cx="5040" cy="7585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C38DEEE-B968-48F7-8596-D1BB7CD1A3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43460" y="3405554"/>
                  <a:ext cx="2268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78E4CE2-5FE1-426F-8D59-2A2834ECCF3E}"/>
                    </a:ext>
                  </a:extLst>
                </p14:cNvPr>
                <p14:cNvContentPartPr/>
                <p14:nvPr/>
              </p14:nvContentPartPr>
              <p14:xfrm>
                <a:off x="7140860" y="4067234"/>
                <a:ext cx="251280" cy="1292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78E4CE2-5FE1-426F-8D59-2A2834ECCF3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2220" y="4058594"/>
                  <a:ext cx="26892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791D43D8-9157-40C7-9B10-EBC8EF3E8AEC}"/>
                  </a:ext>
                </a:extLst>
              </p14:cNvPr>
              <p14:cNvContentPartPr/>
              <p14:nvPr/>
            </p14:nvContentPartPr>
            <p14:xfrm>
              <a:off x="2592260" y="5636834"/>
              <a:ext cx="36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791D43D8-9157-40C7-9B10-EBC8EF3E8A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83260" y="562783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515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7C1BEE-5827-497D-A69D-3AD80FC166F5}"/>
              </a:ext>
            </a:extLst>
          </p:cNvPr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</a:rPr>
              <a:t>Sw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Test2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E8C98-A7F0-4D0B-B168-59E60C8C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23937"/>
            <a:ext cx="4817740" cy="47093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95640E-B9E2-44D4-91FF-B3EB77DB0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5" y="1023937"/>
            <a:ext cx="3315379" cy="539670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92C1A2C-7067-42AF-8E0C-5C6DECAE4D19}"/>
              </a:ext>
            </a:extLst>
          </p:cNvPr>
          <p:cNvSpPr/>
          <p:nvPr/>
        </p:nvSpPr>
        <p:spPr>
          <a:xfrm>
            <a:off x="2843808" y="2204864"/>
            <a:ext cx="1956816" cy="969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1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7C1BEE-5827-497D-A69D-3AD80FC166F5}"/>
              </a:ext>
            </a:extLst>
          </p:cNvPr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</a:rPr>
              <a:t>Sw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Test3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3F9195-1D2C-4324-9AC1-A388572ED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506210" y="385753"/>
            <a:ext cx="2856725" cy="3429001"/>
          </a:xfrm>
          <a:prstGeom prst="rect">
            <a:avLst/>
          </a:prstGeom>
        </p:spPr>
      </p:pic>
      <p:pic>
        <p:nvPicPr>
          <p:cNvPr id="7" name="KakaoTalk_Video_20191220_2232_32_497">
            <a:hlinkClick r:id="" action="ppaction://media"/>
            <a:extLst>
              <a:ext uri="{FF2B5EF4-FFF2-40B4-BE49-F238E27FC236}">
                <a16:creationId xmlns:a16="http://schemas.microsoft.com/office/drawing/2014/main" id="{304ECD2E-39FE-4BA7-BAAA-90C2D98767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824" y="3717032"/>
            <a:ext cx="4747840" cy="2727936"/>
          </a:xfrm>
          <a:prstGeom prst="rect">
            <a:avLst/>
          </a:prstGeom>
        </p:spPr>
      </p:pic>
      <p:pic>
        <p:nvPicPr>
          <p:cNvPr id="8" name="KakaoTalk_Video_20191220_2232_40_074">
            <a:hlinkClick r:id="" action="ppaction://media"/>
            <a:extLst>
              <a:ext uri="{FF2B5EF4-FFF2-40B4-BE49-F238E27FC236}">
                <a16:creationId xmlns:a16="http://schemas.microsoft.com/office/drawing/2014/main" id="{828733C7-9EDA-40A5-8800-B0B56AE9A0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6200000">
            <a:off x="1185729" y="-262319"/>
            <a:ext cx="2856726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7C1BEE-5827-497D-A69D-3AD80FC166F5}"/>
              </a:ext>
            </a:extLst>
          </p:cNvPr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앞으로의 계획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BE5E3C-20CB-4951-AF68-16CF4AF1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980728"/>
            <a:ext cx="8136904" cy="16677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D2E154B-EB4E-4BEB-A5F6-E6531A179316}"/>
              </a:ext>
            </a:extLst>
          </p:cNvPr>
          <p:cNvSpPr/>
          <p:nvPr/>
        </p:nvSpPr>
        <p:spPr>
          <a:xfrm>
            <a:off x="4211960" y="1268760"/>
            <a:ext cx="3024336" cy="12961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DA7F9-0B59-427D-9F47-24C9F0335976}"/>
              </a:ext>
            </a:extLst>
          </p:cNvPr>
          <p:cNvSpPr txBox="1"/>
          <p:nvPr/>
        </p:nvSpPr>
        <p:spPr>
          <a:xfrm>
            <a:off x="397500" y="2852936"/>
            <a:ext cx="676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시작한지 </a:t>
            </a:r>
            <a:r>
              <a:rPr lang="en-US" altLang="ko-KR" dirty="0"/>
              <a:t>6</a:t>
            </a:r>
            <a:r>
              <a:rPr lang="ko-KR" altLang="en-US" dirty="0"/>
              <a:t>개월 만에 새로운 보드 </a:t>
            </a:r>
            <a:r>
              <a:rPr lang="en-US" altLang="ko-KR" dirty="0"/>
              <a:t>2</a:t>
            </a:r>
            <a:r>
              <a:rPr lang="ko-KR" altLang="en-US" dirty="0"/>
              <a:t>개가 더 나왔음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382FB7-6796-4E24-B1C6-F85035BC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501008"/>
            <a:ext cx="3516227" cy="300970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D3663B6-9B1B-4D55-9215-2A0F4D32D878}"/>
              </a:ext>
            </a:extLst>
          </p:cNvPr>
          <p:cNvSpPr/>
          <p:nvPr/>
        </p:nvSpPr>
        <p:spPr>
          <a:xfrm>
            <a:off x="2411760" y="5451600"/>
            <a:ext cx="432048" cy="425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9B2F89C-AF5B-4502-B443-94D48D5AE1E8}"/>
              </a:ext>
            </a:extLst>
          </p:cNvPr>
          <p:cNvSpPr/>
          <p:nvPr/>
        </p:nvSpPr>
        <p:spPr>
          <a:xfrm>
            <a:off x="4572000" y="3789040"/>
            <a:ext cx="432048" cy="425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BA4FD-5EF0-4FA8-9181-48D9F84A1C04}"/>
              </a:ext>
            </a:extLst>
          </p:cNvPr>
          <p:cNvSpPr txBox="1"/>
          <p:nvPr/>
        </p:nvSpPr>
        <p:spPr>
          <a:xfrm>
            <a:off x="5148065" y="3769846"/>
            <a:ext cx="3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통합 보드 </a:t>
            </a:r>
            <a:r>
              <a:rPr lang="en-US" altLang="ko-KR" dirty="0" err="1"/>
              <a:t>rev.A</a:t>
            </a:r>
            <a:r>
              <a:rPr lang="en-US" altLang="ko-KR" dirty="0"/>
              <a:t> </a:t>
            </a:r>
            <a:r>
              <a:rPr lang="ko-KR" altLang="en-US" dirty="0"/>
              <a:t>발주 예정</a:t>
            </a:r>
            <a:endParaRPr lang="en-US" altLang="ko-KR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BB5F0A-5CDD-4398-AC70-9A8F91CE70A3}"/>
              </a:ext>
            </a:extLst>
          </p:cNvPr>
          <p:cNvSpPr/>
          <p:nvPr/>
        </p:nvSpPr>
        <p:spPr>
          <a:xfrm>
            <a:off x="2843808" y="5989331"/>
            <a:ext cx="432048" cy="42567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CAC4A6-BE1A-4FC9-AA4F-B44924E8F595}"/>
              </a:ext>
            </a:extLst>
          </p:cNvPr>
          <p:cNvSpPr/>
          <p:nvPr/>
        </p:nvSpPr>
        <p:spPr>
          <a:xfrm>
            <a:off x="4572000" y="4562573"/>
            <a:ext cx="432048" cy="42567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1F867-BB48-455F-A07E-05905C9B4CFF}"/>
              </a:ext>
            </a:extLst>
          </p:cNvPr>
          <p:cNvSpPr txBox="1"/>
          <p:nvPr/>
        </p:nvSpPr>
        <p:spPr>
          <a:xfrm>
            <a:off x="5148065" y="4618913"/>
            <a:ext cx="3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통합 보드 </a:t>
            </a:r>
            <a:r>
              <a:rPr lang="en-US" altLang="ko-KR" dirty="0" err="1"/>
              <a:t>rev.A</a:t>
            </a:r>
            <a:r>
              <a:rPr lang="en-US" altLang="ko-KR" dirty="0"/>
              <a:t> , </a:t>
            </a:r>
            <a:r>
              <a:rPr lang="ko-KR" altLang="en-US" dirty="0"/>
              <a:t>부품 입고 예정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16D2B0-3339-4316-B703-A0FCD0DFA80F}"/>
              </a:ext>
            </a:extLst>
          </p:cNvPr>
          <p:cNvSpPr txBox="1"/>
          <p:nvPr/>
        </p:nvSpPr>
        <p:spPr>
          <a:xfrm>
            <a:off x="5148064" y="5592632"/>
            <a:ext cx="356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-Test</a:t>
            </a:r>
            <a:r>
              <a:rPr lang="ko-KR" altLang="en-US" dirty="0"/>
              <a:t> 진행 하면서 작업 결과물 </a:t>
            </a:r>
            <a:endParaRPr lang="en-US" altLang="ko-KR" dirty="0"/>
          </a:p>
          <a:p>
            <a:r>
              <a:rPr lang="ko-KR" altLang="en-US" dirty="0"/>
              <a:t>한글화 진행</a:t>
            </a:r>
            <a:r>
              <a:rPr lang="en-US" altLang="ko-KR" dirty="0"/>
              <a:t>(</a:t>
            </a:r>
            <a:r>
              <a:rPr lang="ko-KR" altLang="en-US" dirty="0"/>
              <a:t>매뉴얼</a:t>
            </a:r>
            <a:r>
              <a:rPr lang="en-US" altLang="ko-KR" dirty="0"/>
              <a:t>) </a:t>
            </a:r>
            <a:r>
              <a:rPr lang="ko-KR" altLang="en-US" dirty="0"/>
              <a:t>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063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제작 및 발표 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3688" y="139029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레트로</a:t>
            </a:r>
            <a:r>
              <a:rPr lang="ko-KR" altLang="en-US" dirty="0"/>
              <a:t> 게임기 만들기 일정</a:t>
            </a:r>
            <a:endParaRPr lang="en-US" altLang="ko-KR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2686B57E-2375-4C1F-8940-AC2420BCC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880664"/>
              </p:ext>
            </p:extLst>
          </p:nvPr>
        </p:nvGraphicFramePr>
        <p:xfrm>
          <a:off x="849288" y="11731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288" y="11731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D8BF87D-21BC-4AAC-BF4E-D447389D5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161817"/>
            <a:ext cx="8424936" cy="19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2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7C1BEE-5827-497D-A69D-3AD80FC166F5}"/>
              </a:ext>
            </a:extLst>
          </p:cNvPr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test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board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 진행 상황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id="{D1EF845D-F57D-40A9-9C5F-9087FE941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7" y="836712"/>
            <a:ext cx="3153205" cy="2364904"/>
          </a:xfrm>
          <a:prstGeom prst="rect">
            <a:avLst/>
          </a:prstGeom>
        </p:spPr>
      </p:pic>
      <p:pic>
        <p:nvPicPr>
          <p:cNvPr id="17" name="그림 1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9DD6A14F-6512-40CD-8372-BEB959954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11629" y="580565"/>
            <a:ext cx="1773678" cy="2364904"/>
          </a:xfrm>
          <a:prstGeom prst="rect">
            <a:avLst/>
          </a:prstGeom>
        </p:spPr>
      </p:pic>
      <p:pic>
        <p:nvPicPr>
          <p:cNvPr id="19" name="그림 18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93B471D8-EE31-4718-B54B-195D7897B6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11633" y="2606816"/>
            <a:ext cx="1773678" cy="23649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3ED2F1-148C-457B-9780-08EE93A5C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15" y="3484467"/>
            <a:ext cx="3552129" cy="609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7D4C8D-9315-46B6-B63B-E22AF7460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232" y="4869160"/>
            <a:ext cx="6804248" cy="96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23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59EA55-926C-4EA0-A72B-550513976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8"/>
            <a:ext cx="4991100" cy="133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0E3F65-ED93-454D-A851-628FC4700BF8}"/>
              </a:ext>
            </a:extLst>
          </p:cNvPr>
          <p:cNvSpPr txBox="1"/>
          <p:nvPr/>
        </p:nvSpPr>
        <p:spPr>
          <a:xfrm>
            <a:off x="611560" y="2671352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 err="1"/>
              <a:t>cpu</a:t>
            </a:r>
            <a:r>
              <a:rPr lang="ko-KR" altLang="en-US" dirty="0"/>
              <a:t>에 아무 기본 프로그램도 들어가 있지 않은 공 </a:t>
            </a:r>
            <a:r>
              <a:rPr lang="en-US" altLang="ko-KR" dirty="0" err="1"/>
              <a:t>cpu</a:t>
            </a:r>
            <a:r>
              <a:rPr lang="ko-KR" altLang="en-US" dirty="0"/>
              <a:t>인데</a:t>
            </a:r>
            <a:endParaRPr lang="en-US" altLang="ko-KR" dirty="0"/>
          </a:p>
          <a:p>
            <a:r>
              <a:rPr lang="ko-KR" altLang="en-US" dirty="0"/>
              <a:t>기본 프로그램을 넣어주는 작업을 </a:t>
            </a:r>
            <a:r>
              <a:rPr lang="ko-KR" altLang="en-US" dirty="0" err="1"/>
              <a:t>해야하는</a:t>
            </a:r>
            <a:r>
              <a:rPr lang="ko-KR" altLang="en-US" dirty="0"/>
              <a:t> 상황</a:t>
            </a:r>
            <a:endParaRPr lang="en-US" altLang="ko-KR" dirty="0"/>
          </a:p>
          <a:p>
            <a:r>
              <a:rPr lang="en-US" altLang="ko-KR" dirty="0"/>
              <a:t>Bootloader </a:t>
            </a:r>
            <a:r>
              <a:rPr lang="ko-KR" altLang="en-US" dirty="0"/>
              <a:t>다루기가 여의치 않아 진행이 안되고 있는 상황입니다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자료 조사를 조금 더 해보아야 할 듯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496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하드웨어 테스트 일정을 일주일 더 늘림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3FDD6C-36F6-4069-9623-2254A76A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2" y="836712"/>
            <a:ext cx="8292164" cy="1245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CC7D4-95C3-4A1F-9DC3-7F0C1365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68" y="2384107"/>
            <a:ext cx="3521839" cy="2565847"/>
          </a:xfrm>
          <a:prstGeom prst="rect">
            <a:avLst/>
          </a:prstGeom>
        </p:spPr>
      </p:pic>
      <p:pic>
        <p:nvPicPr>
          <p:cNvPr id="8" name="그림 7" descr="회로이(가) 표시된 사진&#10;&#10;자동 생성된 설명">
            <a:extLst>
              <a:ext uri="{FF2B5EF4-FFF2-40B4-BE49-F238E27FC236}">
                <a16:creationId xmlns:a16="http://schemas.microsoft.com/office/drawing/2014/main" id="{756E78BB-A7CC-49C4-B619-8622B069E7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5765" y="2372841"/>
            <a:ext cx="2276872" cy="1707654"/>
          </a:xfrm>
          <a:prstGeom prst="rect">
            <a:avLst/>
          </a:prstGeom>
        </p:spPr>
      </p:pic>
      <p:pic>
        <p:nvPicPr>
          <p:cNvPr id="10" name="그림 9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836C6F70-196F-4B31-AFCD-24681F603E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8806" y="2366692"/>
            <a:ext cx="2276872" cy="1707654"/>
          </a:xfrm>
          <a:prstGeom prst="rect">
            <a:avLst/>
          </a:prstGeom>
        </p:spPr>
      </p:pic>
      <p:pic>
        <p:nvPicPr>
          <p:cNvPr id="12" name="그림 11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0504ED9B-10E1-493B-8B2E-BF12F572F4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8320" y="4658714"/>
            <a:ext cx="2348880" cy="1761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A6D3B-A6E7-42CA-AAC9-267E4D213440}"/>
              </a:ext>
            </a:extLst>
          </p:cNvPr>
          <p:cNvSpPr txBox="1"/>
          <p:nvPr/>
        </p:nvSpPr>
        <p:spPr>
          <a:xfrm>
            <a:off x="205127" y="5162455"/>
            <a:ext cx="4016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/>
              <a:t>pc</a:t>
            </a:r>
            <a:r>
              <a:rPr lang="ko-KR" altLang="en-US" dirty="0"/>
              <a:t>와 연결 하면 </a:t>
            </a:r>
            <a:r>
              <a:rPr lang="ko-KR" altLang="en-US" dirty="0" err="1"/>
              <a:t>알수없는</a:t>
            </a:r>
            <a:r>
              <a:rPr lang="ko-KR" altLang="en-US" dirty="0"/>
              <a:t> 장치로 인식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14BAE-38DE-49F8-8265-66C52761E269}"/>
              </a:ext>
            </a:extLst>
          </p:cNvPr>
          <p:cNvSpPr txBox="1"/>
          <p:nvPr/>
        </p:nvSpPr>
        <p:spPr>
          <a:xfrm>
            <a:off x="205127" y="5797261"/>
            <a:ext cx="4016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빨간 표시 부분 </a:t>
            </a:r>
            <a:r>
              <a:rPr lang="en-US" altLang="ko-KR" dirty="0" err="1"/>
              <a:t>spi</a:t>
            </a:r>
            <a:r>
              <a:rPr lang="en-US" altLang="ko-KR" dirty="0"/>
              <a:t> </a:t>
            </a:r>
            <a:r>
              <a:rPr lang="ko-KR" altLang="en-US" dirty="0"/>
              <a:t>펌웨어 부분인데 납땜이 </a:t>
            </a:r>
            <a:r>
              <a:rPr lang="ko-KR" altLang="en-US" dirty="0" err="1"/>
              <a:t>안되있어</a:t>
            </a:r>
            <a:r>
              <a:rPr lang="ko-KR" altLang="en-US" dirty="0"/>
              <a:t> 납땜 작업 진행 중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AC1097-0A37-4F28-95BB-5194B81AEDE5}"/>
              </a:ext>
            </a:extLst>
          </p:cNvPr>
          <p:cNvSpPr txBox="1"/>
          <p:nvPr/>
        </p:nvSpPr>
        <p:spPr>
          <a:xfrm>
            <a:off x="6444208" y="4728626"/>
            <a:ext cx="2515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 문제일 가능성도 있어 기존 제품과 비교하여 차근차근 하나씩 하드웨어 </a:t>
            </a:r>
            <a:r>
              <a:rPr lang="ko-KR" altLang="en-US" dirty="0" err="1"/>
              <a:t>테스트중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87343A4-B7B0-4AB0-B749-3BD811EEF2E9}"/>
                  </a:ext>
                </a:extLst>
              </p14:cNvPr>
              <p14:cNvContentPartPr/>
              <p14:nvPr/>
            </p14:nvContentPartPr>
            <p14:xfrm>
              <a:off x="4663249" y="4949954"/>
              <a:ext cx="721800" cy="744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87343A4-B7B0-4AB0-B749-3BD811EEF2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4249" y="4940954"/>
                <a:ext cx="739440" cy="7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93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36022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코딩교육 의무화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052736"/>
            <a:ext cx="8600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1.2018</a:t>
            </a:r>
            <a:r>
              <a:rPr lang="ko-KR" altLang="en-US" dirty="0"/>
              <a:t>년부터 코딩교육이 초등</a:t>
            </a:r>
            <a:r>
              <a:rPr lang="en-US" altLang="ko-KR" dirty="0"/>
              <a:t>,</a:t>
            </a:r>
            <a:r>
              <a:rPr lang="ko-KR" altLang="en-US" dirty="0"/>
              <a:t>중등</a:t>
            </a:r>
            <a:r>
              <a:rPr lang="en-US" altLang="ko-KR" dirty="0"/>
              <a:t>,</a:t>
            </a:r>
            <a:r>
              <a:rPr lang="ko-KR" altLang="en-US" dirty="0"/>
              <a:t>고등학교에서 선택과목으로 의무화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년부터 초등학교 </a:t>
            </a:r>
            <a:r>
              <a:rPr lang="en-US" altLang="ko-KR" dirty="0"/>
              <a:t>5,6</a:t>
            </a:r>
            <a:r>
              <a:rPr lang="ko-KR" altLang="en-US" dirty="0"/>
              <a:t>학년이 되는 학생들은 실과 과목에 소프트웨어</a:t>
            </a:r>
            <a:r>
              <a:rPr lang="en-US" altLang="ko-KR" dirty="0"/>
              <a:t>(SW)</a:t>
            </a:r>
          </a:p>
          <a:p>
            <a:r>
              <a:rPr lang="ko-KR" altLang="en-US" dirty="0"/>
              <a:t>교육이 신설</a:t>
            </a:r>
            <a:r>
              <a:rPr lang="en-US" altLang="ko-KR" dirty="0"/>
              <a:t>, </a:t>
            </a:r>
            <a:r>
              <a:rPr lang="ko-KR" altLang="en-US" dirty="0"/>
              <a:t>알고리즘과 프로그래밍의 과정을 </a:t>
            </a:r>
            <a:r>
              <a:rPr lang="en-US" altLang="ko-KR" dirty="0"/>
              <a:t>17</a:t>
            </a:r>
            <a:r>
              <a:rPr lang="ko-KR" altLang="en-US" dirty="0"/>
              <a:t>시간 이상 의무적으로 받아야 함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095500"/>
            <a:ext cx="50482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528" y="4762500"/>
            <a:ext cx="8073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2.KT,’AI </a:t>
            </a:r>
            <a:r>
              <a:rPr lang="ko-KR" altLang="en-US" sz="1600" dirty="0" err="1"/>
              <a:t>에듀팩</a:t>
            </a:r>
            <a:r>
              <a:rPr lang="ko-KR" altLang="en-US" sz="1600" dirty="0"/>
              <a:t> 초급 패키지</a:t>
            </a:r>
            <a:r>
              <a:rPr lang="en-US" altLang="ko-KR" sz="1600" dirty="0"/>
              <a:t>’ </a:t>
            </a:r>
            <a:r>
              <a:rPr lang="ko-KR" altLang="en-US" sz="1600" dirty="0"/>
              <a:t>출시</a:t>
            </a:r>
            <a:endParaRPr lang="en-US" altLang="ko-KR" sz="1600" dirty="0"/>
          </a:p>
          <a:p>
            <a:r>
              <a:rPr lang="en-US" altLang="ko-KR" sz="1600" dirty="0">
                <a:hlinkClick r:id="rId3"/>
              </a:rPr>
              <a:t>http://biz.chosun.com/site/data/html_dir/2019/09/30/2019093000863.html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838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E3F65-ED93-454D-A851-628FC4700BF8}"/>
              </a:ext>
            </a:extLst>
          </p:cNvPr>
          <p:cNvSpPr txBox="1"/>
          <p:nvPr/>
        </p:nvSpPr>
        <p:spPr>
          <a:xfrm>
            <a:off x="395536" y="1052736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하드웨어 테스트 진행과 펌웨어 테스트 진행을 </a:t>
            </a:r>
            <a:r>
              <a:rPr lang="ko-KR" altLang="en-US" dirty="0" err="1"/>
              <a:t>둘다</a:t>
            </a:r>
            <a:r>
              <a:rPr lang="ko-KR" altLang="en-US" dirty="0"/>
              <a:t> 병렬로 진행 중</a:t>
            </a:r>
            <a:endParaRPr lang="en-US" altLang="ko-KR" dirty="0"/>
          </a:p>
          <a:p>
            <a:r>
              <a:rPr lang="ko-KR" altLang="en-US" dirty="0"/>
              <a:t>다음주 까지 완료 하는 것이 목표</a:t>
            </a:r>
            <a:endParaRPr lang="en-US" altLang="ko-KR" dirty="0"/>
          </a:p>
          <a:p>
            <a:r>
              <a:rPr lang="ko-KR" altLang="en-US" dirty="0"/>
              <a:t>안되면 차장님께 </a:t>
            </a:r>
            <a:r>
              <a:rPr lang="en-US" altLang="ko-KR" dirty="0"/>
              <a:t>SOS </a:t>
            </a:r>
            <a:r>
              <a:rPr lang="ko-KR" altLang="en-US" dirty="0"/>
              <a:t>요청 예정</a:t>
            </a:r>
            <a:r>
              <a:rPr lang="en-US" altLang="ko-KR" dirty="0"/>
              <a:t>….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아직 기간이 남아서 최대한 피해 안 드리고 싶어서 혼자 해결하는 것을 다음주 목표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7780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7C1BEE-5827-497D-A69D-3AD80FC166F5}"/>
              </a:ext>
            </a:extLst>
          </p:cNvPr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2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차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test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board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 진행 상황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id="{D1EF845D-F57D-40A9-9C5F-9087FE941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60" y="1500809"/>
            <a:ext cx="2364905" cy="1944216"/>
          </a:xfrm>
          <a:prstGeom prst="rect">
            <a:avLst/>
          </a:prstGeom>
        </p:spPr>
      </p:pic>
      <p:pic>
        <p:nvPicPr>
          <p:cNvPr id="17" name="그림 1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9DD6A14F-6512-40CD-8372-BEB959954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57654" y="958620"/>
            <a:ext cx="1773678" cy="2364904"/>
          </a:xfrm>
          <a:prstGeom prst="rect">
            <a:avLst/>
          </a:prstGeom>
        </p:spPr>
      </p:pic>
      <p:pic>
        <p:nvPicPr>
          <p:cNvPr id="19" name="그림 18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93B471D8-EE31-4718-B54B-195D7897B6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11664" y="947283"/>
            <a:ext cx="1773678" cy="2364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00288-639C-4789-AF63-CDB81A1A5E3D}"/>
              </a:ext>
            </a:extLst>
          </p:cNvPr>
          <p:cNvSpPr txBox="1"/>
          <p:nvPr/>
        </p:nvSpPr>
        <p:spPr>
          <a:xfrm>
            <a:off x="3116050" y="3105834"/>
            <a:ext cx="2364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&lt;-1</a:t>
            </a:r>
            <a:r>
              <a:rPr lang="ko-KR" altLang="en-US" dirty="0"/>
              <a:t>차 </a:t>
            </a:r>
            <a:r>
              <a:rPr lang="en-US" altLang="ko-KR" dirty="0"/>
              <a:t>test </a:t>
            </a:r>
            <a:r>
              <a:rPr lang="ko-KR" altLang="en-US" dirty="0"/>
              <a:t>보드 </a:t>
            </a:r>
            <a:r>
              <a:rPr lang="en-US" altLang="ko-KR" dirty="0"/>
              <a:t>GND </a:t>
            </a:r>
            <a:r>
              <a:rPr lang="ko-KR" altLang="en-US" dirty="0"/>
              <a:t>서로 연결 안됨</a:t>
            </a:r>
            <a:endParaRPr lang="en-US" altLang="ko-KR" dirty="0"/>
          </a:p>
        </p:txBody>
      </p:sp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118AF7E9-CD69-49B0-B478-3416F2D91A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3" y="4556437"/>
            <a:ext cx="2729721" cy="2047291"/>
          </a:xfrm>
          <a:prstGeom prst="rect">
            <a:avLst/>
          </a:prstGeom>
        </p:spPr>
      </p:pic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13A5062C-E278-4843-B708-08918A85F7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556437"/>
            <a:ext cx="2729721" cy="20472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8573F8-7A62-43E8-8504-837FBFD6E3DF}"/>
              </a:ext>
            </a:extLst>
          </p:cNvPr>
          <p:cNvSpPr txBox="1"/>
          <p:nvPr/>
        </p:nvSpPr>
        <p:spPr>
          <a:xfrm>
            <a:off x="6308075" y="4933751"/>
            <a:ext cx="236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&lt;-2</a:t>
            </a:r>
            <a:r>
              <a:rPr lang="ko-KR" altLang="en-US" dirty="0"/>
              <a:t>차 </a:t>
            </a:r>
            <a:r>
              <a:rPr lang="en-US" altLang="ko-KR" dirty="0"/>
              <a:t>test </a:t>
            </a:r>
            <a:r>
              <a:rPr lang="ko-KR" altLang="en-US" dirty="0"/>
              <a:t>보드 </a:t>
            </a:r>
            <a:r>
              <a:rPr lang="en-US" altLang="ko-KR" dirty="0"/>
              <a:t>GND </a:t>
            </a:r>
            <a:r>
              <a:rPr lang="ko-KR" altLang="en-US" dirty="0"/>
              <a:t>수정 완료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납땜 및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5/18~22</a:t>
            </a:r>
          </a:p>
        </p:txBody>
      </p:sp>
    </p:spTree>
    <p:extLst>
      <p:ext uri="{BB962C8B-B14F-4D97-AF65-F5344CB8AC3E}">
        <p14:creationId xmlns:p14="http://schemas.microsoft.com/office/powerpoint/2010/main" val="3690021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7C1BEE-5827-497D-A69D-3AD80FC166F5}"/>
              </a:ext>
            </a:extLst>
          </p:cNvPr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2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차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test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board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 진행 상황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(4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학년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학기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2C3187-4839-417F-AD08-710BB46C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08720"/>
            <a:ext cx="5004048" cy="1944806"/>
          </a:xfrm>
          <a:prstGeom prst="rect">
            <a:avLst/>
          </a:prstGeom>
        </p:spPr>
      </p:pic>
      <p:pic>
        <p:nvPicPr>
          <p:cNvPr id="9" name="그림 8" descr="앉아있는, 컴퓨터, 녹색, 테이블이(가) 표시된 사진&#10;&#10;자동 생성된 설명">
            <a:extLst>
              <a:ext uri="{FF2B5EF4-FFF2-40B4-BE49-F238E27FC236}">
                <a16:creationId xmlns:a16="http://schemas.microsoft.com/office/drawing/2014/main" id="{76797D0E-03D7-456C-AA18-8F5D7883CB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5316" y="3489477"/>
            <a:ext cx="3044957" cy="2283718"/>
          </a:xfrm>
          <a:prstGeom prst="rect">
            <a:avLst/>
          </a:prstGeom>
        </p:spPr>
      </p:pic>
      <p:pic>
        <p:nvPicPr>
          <p:cNvPr id="11" name="그림 10" descr="컴퓨터, 앉아있는, 노트북, 녹색이(가) 표시된 사진&#10;&#10;자동 생성된 설명">
            <a:extLst>
              <a:ext uri="{FF2B5EF4-FFF2-40B4-BE49-F238E27FC236}">
                <a16:creationId xmlns:a16="http://schemas.microsoft.com/office/drawing/2014/main" id="{F1332F85-DCAA-4939-B584-4F3E70723F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971" y="3501478"/>
            <a:ext cx="3140968" cy="23557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C627F7-038E-459E-A36A-6B9E13686227}"/>
              </a:ext>
            </a:extLst>
          </p:cNvPr>
          <p:cNvSpPr txBox="1"/>
          <p:nvPr/>
        </p:nvSpPr>
        <p:spPr>
          <a:xfrm>
            <a:off x="6084168" y="1412776"/>
            <a:ext cx="2364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&lt;-bootloader </a:t>
            </a:r>
            <a:r>
              <a:rPr lang="ko-KR" altLang="en-US" dirty="0"/>
              <a:t>실행 완료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E5F9B3-3C5C-4B1F-99C3-D2E2946FECA0}"/>
              </a:ext>
            </a:extLst>
          </p:cNvPr>
          <p:cNvSpPr txBox="1"/>
          <p:nvPr/>
        </p:nvSpPr>
        <p:spPr>
          <a:xfrm>
            <a:off x="6509728" y="3861048"/>
            <a:ext cx="2364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</a:t>
            </a:r>
            <a:r>
              <a:rPr lang="ko-KR" altLang="en-US" dirty="0"/>
              <a:t>게임 구동 확인</a:t>
            </a:r>
            <a:endParaRPr lang="en-US" altLang="ko-KR" dirty="0"/>
          </a:p>
          <a:p>
            <a:r>
              <a:rPr lang="en-US" altLang="ko-KR" dirty="0"/>
              <a:t>- joystick </a:t>
            </a:r>
            <a:r>
              <a:rPr lang="ko-KR" altLang="en-US" dirty="0"/>
              <a:t>동작 확인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4D265F-A711-4752-B0FE-8671A3E7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08721"/>
            <a:ext cx="5004048" cy="1944806"/>
          </a:xfrm>
          <a:prstGeom prst="rect">
            <a:avLst/>
          </a:prstGeom>
        </p:spPr>
      </p:pic>
      <p:pic>
        <p:nvPicPr>
          <p:cNvPr id="10" name="그림 9" descr="앉아있는, 컴퓨터, 녹색, 테이블이(가) 표시된 사진&#10;&#10;자동 생성된 설명">
            <a:extLst>
              <a:ext uri="{FF2B5EF4-FFF2-40B4-BE49-F238E27FC236}">
                <a16:creationId xmlns:a16="http://schemas.microsoft.com/office/drawing/2014/main" id="{76D24802-EDF9-4FC5-8A78-09FBDC52BC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5316" y="3489478"/>
            <a:ext cx="3044957" cy="2283718"/>
          </a:xfrm>
          <a:prstGeom prst="rect">
            <a:avLst/>
          </a:prstGeom>
        </p:spPr>
      </p:pic>
      <p:pic>
        <p:nvPicPr>
          <p:cNvPr id="12" name="그림 11" descr="컴퓨터, 앉아있는, 노트북, 녹색이(가) 표시된 사진&#10;&#10;자동 생성된 설명">
            <a:extLst>
              <a:ext uri="{FF2B5EF4-FFF2-40B4-BE49-F238E27FC236}">
                <a16:creationId xmlns:a16="http://schemas.microsoft.com/office/drawing/2014/main" id="{90F02285-5002-402E-80D3-88F29BC85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971" y="3501479"/>
            <a:ext cx="3140968" cy="23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6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ko-KR" sz="41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4</a:t>
            </a:r>
            <a:r>
              <a:rPr lang="ko-KR" altLang="en-US" sz="41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학년 </a:t>
            </a:r>
            <a:r>
              <a:rPr lang="en-US" altLang="ko-KR" sz="41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r>
              <a:rPr lang="ko-KR" altLang="en-US" sz="41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학기 일정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9B77E2A5-FBFB-4533-956D-EA1B4B447C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814769"/>
              </p:ext>
            </p:extLst>
          </p:nvPr>
        </p:nvGraphicFramePr>
        <p:xfrm>
          <a:off x="457200" y="148132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5692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7C1BEE-5827-497D-A69D-3AD80FC166F5}"/>
              </a:ext>
            </a:extLst>
          </p:cNvPr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2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차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test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board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 진행 상황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(4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학년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학기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627F7-038E-459E-A36A-6B9E13686227}"/>
              </a:ext>
            </a:extLst>
          </p:cNvPr>
          <p:cNvSpPr txBox="1"/>
          <p:nvPr/>
        </p:nvSpPr>
        <p:spPr>
          <a:xfrm>
            <a:off x="6660232" y="3640648"/>
            <a:ext cx="2364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&lt;-3d printer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하우징 제작 완료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E5F9B3-3C5C-4B1F-99C3-D2E2946FECA0}"/>
              </a:ext>
            </a:extLst>
          </p:cNvPr>
          <p:cNvSpPr txBox="1"/>
          <p:nvPr/>
        </p:nvSpPr>
        <p:spPr>
          <a:xfrm>
            <a:off x="3655592" y="4698732"/>
            <a:ext cx="23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&lt;- 3d modeling</a:t>
            </a:r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D01D3D2-4E58-4BE8-B035-F3C7DC4AA6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9" y="3280615"/>
            <a:ext cx="3259071" cy="1787449"/>
          </a:xfrm>
          <a:prstGeom prst="rect">
            <a:avLst/>
          </a:prstGeom>
        </p:spPr>
      </p:pic>
      <p:pic>
        <p:nvPicPr>
          <p:cNvPr id="7" name="그림 6" descr="앉아있는이(가) 표시된 사진&#10;&#10;자동 생성된 설명">
            <a:extLst>
              <a:ext uri="{FF2B5EF4-FFF2-40B4-BE49-F238E27FC236}">
                <a16:creationId xmlns:a16="http://schemas.microsoft.com/office/drawing/2014/main" id="{16107806-D781-40C0-A5BE-47AD9F6B83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8" y="1355918"/>
            <a:ext cx="3259071" cy="19246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6BC923-1C77-4A9F-9575-6E93B3759E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22075"/>
            <a:ext cx="1923678" cy="2564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BDDAAD-50F2-468F-ABEA-5FD47033C9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9817" y="1631526"/>
            <a:ext cx="2204864" cy="16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4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36022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레트로게임기</a:t>
            </a:r>
            <a:r>
              <a:rPr lang="ko-KR" altLang="en-US" dirty="0"/>
              <a:t> 만들기에 대한 시장 상황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12047"/>
            <a:ext cx="6768752" cy="32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0700" y="5085184"/>
            <a:ext cx="8637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현재 대중적으로 </a:t>
            </a:r>
            <a:r>
              <a:rPr lang="ko-KR" altLang="en-US" sz="1600" dirty="0" err="1"/>
              <a:t>라즈베리파이를</a:t>
            </a:r>
            <a:r>
              <a:rPr lang="ko-KR" altLang="en-US" sz="1600" dirty="0"/>
              <a:t> 이용하여 제작을 많이 하고 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-&gt; </a:t>
            </a:r>
            <a:r>
              <a:rPr lang="ko-KR" altLang="en-US" sz="1600" dirty="0"/>
              <a:t>케이스를 제작하여 버튼과 조이스틱 </a:t>
            </a:r>
            <a:r>
              <a:rPr lang="en-US" altLang="ko-KR" sz="1600" dirty="0"/>
              <a:t>LCD</a:t>
            </a:r>
            <a:r>
              <a:rPr lang="ko-KR" altLang="en-US" sz="1600" dirty="0"/>
              <a:t>등을 조립하여 수작업으로 하드웨어 제작</a:t>
            </a:r>
            <a:endParaRPr lang="en-US" altLang="ko-KR" sz="1600" dirty="0"/>
          </a:p>
          <a:p>
            <a:r>
              <a:rPr lang="en-US" altLang="ko-KR" sz="1600" dirty="0"/>
              <a:t>       -&gt; </a:t>
            </a:r>
            <a:r>
              <a:rPr lang="ko-KR" altLang="en-US" sz="1600" dirty="0"/>
              <a:t>초</a:t>
            </a:r>
            <a:r>
              <a:rPr lang="en-US" altLang="ko-KR" sz="1600" dirty="0"/>
              <a:t>,</a:t>
            </a:r>
            <a:r>
              <a:rPr lang="ko-KR" altLang="en-US" sz="1600" dirty="0"/>
              <a:t>중학생들은 하드웨어 구현부터 어려움</a:t>
            </a:r>
            <a:r>
              <a:rPr lang="en-US" altLang="ko-KR" sz="1600" dirty="0"/>
              <a:t>. -&gt; </a:t>
            </a:r>
            <a:r>
              <a:rPr lang="ko-KR" altLang="en-US" sz="1600" dirty="0"/>
              <a:t>하드웨어를 완제품으로 제작하여 해결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1720" y="4310295"/>
            <a:ext cx="524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사진</a:t>
            </a:r>
            <a:r>
              <a:rPr lang="en-US" altLang="ko-KR" dirty="0"/>
              <a:t>).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이용한 </a:t>
            </a:r>
            <a:r>
              <a:rPr lang="ko-KR" altLang="en-US" dirty="0" err="1"/>
              <a:t>레트로게임기</a:t>
            </a:r>
            <a:r>
              <a:rPr lang="ko-KR" altLang="en-US" dirty="0"/>
              <a:t> 검색</a:t>
            </a:r>
          </a:p>
        </p:txBody>
      </p:sp>
    </p:spTree>
    <p:extLst>
      <p:ext uri="{BB962C8B-B14F-4D97-AF65-F5344CB8AC3E}">
        <p14:creationId xmlns:p14="http://schemas.microsoft.com/office/powerpoint/2010/main" val="230439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592495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4360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052736"/>
            <a:ext cx="8393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1.Microsoft </a:t>
            </a:r>
            <a:r>
              <a:rPr lang="ko-KR" altLang="en-US" dirty="0"/>
              <a:t>사에서 개발한 컴퓨터 과학 학습 플랫폼인 </a:t>
            </a:r>
            <a:r>
              <a:rPr lang="en-US" altLang="ko-KR" dirty="0"/>
              <a:t>MAKECODE</a:t>
            </a:r>
            <a:r>
              <a:rPr lang="ko-KR" altLang="en-US" dirty="0"/>
              <a:t>를 이용하여</a:t>
            </a:r>
            <a:endParaRPr lang="en-US" altLang="ko-KR" dirty="0"/>
          </a:p>
          <a:p>
            <a:r>
              <a:rPr lang="ko-KR" altLang="en-US" dirty="0" err="1"/>
              <a:t>레트로</a:t>
            </a:r>
            <a:r>
              <a:rPr lang="ko-KR" altLang="en-US" dirty="0"/>
              <a:t> 게임기를 제작해본다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SW</a:t>
            </a:r>
            <a:r>
              <a:rPr lang="ko-KR" altLang="en-US" dirty="0"/>
              <a:t>코딩 학습</a:t>
            </a:r>
            <a:r>
              <a:rPr lang="en-US" altLang="ko-KR" dirty="0"/>
              <a:t>(</a:t>
            </a:r>
            <a:r>
              <a:rPr lang="ko-KR" altLang="en-US" dirty="0" err="1"/>
              <a:t>에튜테크</a:t>
            </a:r>
            <a:r>
              <a:rPr lang="ko-KR" altLang="en-US" dirty="0"/>
              <a:t> 기업 </a:t>
            </a:r>
            <a:r>
              <a:rPr lang="ko-KR" altLang="en-US" dirty="0" err="1"/>
              <a:t>테크빌교육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3"/>
              </a:rPr>
              <a:t>http://www.biztribune.co.kr/news/articleView.html?idxno=66230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목표 </a:t>
            </a:r>
            <a:r>
              <a:rPr lang="en-US" altLang="ko-KR" dirty="0"/>
              <a:t>- </a:t>
            </a:r>
            <a:r>
              <a:rPr lang="ko-KR" altLang="en-US" dirty="0"/>
              <a:t>하드웨어는 기본적인 뼈대 제작해서 제공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아이들은 코딩 교육과 추가적인 하드웨어 제작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7012" y="3429000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https://arcade.makecode.com/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메이크</a:t>
            </a:r>
            <a:r>
              <a:rPr lang="ko-KR" altLang="en-US" dirty="0"/>
              <a:t> 코드 아케이드 홈페이지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155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45024"/>
            <a:ext cx="4176464" cy="199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Hardware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제작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9712" y="5821157"/>
            <a:ext cx="11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PCB </a:t>
            </a:r>
            <a:r>
              <a:rPr lang="ko-KR" altLang="en-US" dirty="0"/>
              <a:t>파일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2200" y="5644951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회로도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95889"/>
            <a:ext cx="4062432" cy="295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04614" y="1459739"/>
            <a:ext cx="482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기존의 </a:t>
            </a:r>
            <a:r>
              <a:rPr lang="en-US" altLang="ko-KR" dirty="0"/>
              <a:t>Board </a:t>
            </a:r>
            <a:r>
              <a:rPr lang="ko-KR" altLang="en-US" dirty="0"/>
              <a:t>를 변형 및 추가하여 제작</a:t>
            </a:r>
            <a:endParaRPr lang="en-US" altLang="ko-KR" dirty="0"/>
          </a:p>
          <a:p>
            <a:r>
              <a:rPr lang="en-US" altLang="ko-KR" dirty="0"/>
              <a:t>- Autodesk </a:t>
            </a:r>
            <a:r>
              <a:rPr lang="ko-KR" altLang="en-US" dirty="0"/>
              <a:t>사의 </a:t>
            </a:r>
            <a:r>
              <a:rPr lang="en-US" altLang="ko-KR" dirty="0"/>
              <a:t>EAGLE </a:t>
            </a:r>
            <a:r>
              <a:rPr lang="ko-KR" altLang="en-US" dirty="0"/>
              <a:t>프로그램 사용 예정</a:t>
            </a:r>
            <a:endParaRPr lang="en-US" altLang="ko-K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29" y="3554593"/>
            <a:ext cx="3957642" cy="209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03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6349659" cy="363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33955"/>
            <a:ext cx="4407738" cy="317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GAME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제작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2240" y="1412776"/>
            <a:ext cx="228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 CODING </a:t>
            </a:r>
            <a:r>
              <a:rPr lang="ko-KR" altLang="en-US" dirty="0"/>
              <a:t>방식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27784" y="494116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JavaScript </a:t>
            </a:r>
            <a:r>
              <a:rPr lang="ko-KR" altLang="en-US" dirty="0"/>
              <a:t>방식</a:t>
            </a:r>
          </a:p>
        </p:txBody>
      </p:sp>
    </p:spTree>
    <p:extLst>
      <p:ext uri="{BB962C8B-B14F-4D97-AF65-F5344CB8AC3E}">
        <p14:creationId xmlns:p14="http://schemas.microsoft.com/office/powerpoint/2010/main" val="222113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제작 및 발표 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3688" y="139029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레트로</a:t>
            </a:r>
            <a:r>
              <a:rPr lang="ko-KR" altLang="en-US" dirty="0"/>
              <a:t> 게임기 만들기 일정</a:t>
            </a:r>
            <a:endParaRPr lang="en-US" altLang="ko-KR" dirty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171623"/>
              </p:ext>
            </p:extLst>
          </p:nvPr>
        </p:nvGraphicFramePr>
        <p:xfrm>
          <a:off x="822354" y="118919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워크시트" showAsIcon="1" r:id="rId3" imgW="914400" imgH="771480" progId="Excel.Sheet.12">
                  <p:embed/>
                </p:oleObj>
              </mc:Choice>
              <mc:Fallback>
                <p:oleObj name="워크시트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2354" y="118919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44700"/>
            <a:ext cx="8447412" cy="386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83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05013"/>
            <a:ext cx="439248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4864"/>
            <a:ext cx="4140609" cy="319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차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TEST PCB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도면 작업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5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B485C5-EE3A-44CE-82F6-A078D1E0DAD8}"/>
              </a:ext>
            </a:extLst>
          </p:cNvPr>
          <p:cNvSpPr txBox="1"/>
          <p:nvPr/>
        </p:nvSpPr>
        <p:spPr>
          <a:xfrm>
            <a:off x="395536" y="2542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</a:rPr>
              <a:t>Sw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 Test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E9F96A-CA30-417E-A5ED-49776EBC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78283"/>
            <a:ext cx="4752528" cy="38348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4591D7-F101-472A-AD84-9260E4BB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623604"/>
            <a:ext cx="3312368" cy="4509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994FFB-7BF0-4A4C-8990-ED170384B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72000" y="2852936"/>
            <a:ext cx="432048" cy="360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94297D-B2E3-4B19-A7F5-65616D83492B}"/>
              </a:ext>
            </a:extLst>
          </p:cNvPr>
          <p:cNvSpPr txBox="1"/>
          <p:nvPr/>
        </p:nvSpPr>
        <p:spPr>
          <a:xfrm>
            <a:off x="395536" y="5383189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Tact SW</a:t>
            </a:r>
            <a:r>
              <a:rPr lang="ko-KR" altLang="en-US" dirty="0"/>
              <a:t> 버튼과 </a:t>
            </a:r>
            <a:r>
              <a:rPr lang="en-US" altLang="ko-KR" dirty="0"/>
              <a:t>joystick </a:t>
            </a:r>
            <a:r>
              <a:rPr lang="ko-KR" altLang="en-US" dirty="0"/>
              <a:t>으로 </a:t>
            </a:r>
            <a:r>
              <a:rPr lang="en-US" altLang="ko-KR" dirty="0"/>
              <a:t>LED </a:t>
            </a:r>
            <a:r>
              <a:rPr lang="ko-KR" altLang="en-US" dirty="0"/>
              <a:t>키기 </a:t>
            </a:r>
            <a:r>
              <a:rPr lang="en-US" altLang="ko-K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236086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Microsoft Office PowerPoint</Application>
  <PresentationFormat>화면 슬라이드 쇼(4:3)</PresentationFormat>
  <Paragraphs>86</Paragraphs>
  <Slides>24</Slides>
  <Notes>0</Notes>
  <HiddenSlides>0</HiddenSlides>
  <MMClips>2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Lucida Sans Unicode</vt:lpstr>
      <vt:lpstr>Verdana</vt:lpstr>
      <vt:lpstr>Wingdings 2</vt:lpstr>
      <vt:lpstr>Wingdings 3</vt:lpstr>
      <vt:lpstr>광장</vt:lpstr>
      <vt:lpstr>워크시트</vt:lpstr>
      <vt:lpstr>Worksheet</vt:lpstr>
      <vt:lpstr>레트로 게임기 만들어보기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레트로 게임기 만들어보기</dc:title>
  <dc:creator>엄희찬</dc:creator>
  <cp:lastModifiedBy>엄희찬</cp:lastModifiedBy>
  <cp:revision>4</cp:revision>
  <dcterms:created xsi:type="dcterms:W3CDTF">2020-07-03T13:04:27Z</dcterms:created>
  <dcterms:modified xsi:type="dcterms:W3CDTF">2020-10-16T14:42:10Z</dcterms:modified>
</cp:coreProperties>
</file>